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2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0" r:id="rId6"/>
    <p:sldId id="259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75963"/>
  </p:normalViewPr>
  <p:slideViewPr>
    <p:cSldViewPr snapToGrid="0" snapToObjects="1">
      <p:cViewPr varScale="1">
        <p:scale>
          <a:sx n="83" d="100"/>
          <a:sy n="83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8312-71F4-174C-8E4B-831EBBC34FA4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E93FF-8965-7546-9057-1620B8E2A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39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E93FF-8965-7546-9057-1620B8E2A7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2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Extracting the necessary information from a data base that only consist of highly rated films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 not want to use a data base which consist  every film in the market, which can produce outliers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Focus on what the fans love,  what the people want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Numbers can be misleading,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For example; Alice in Wonderland WW Gross over 1 billion IMDB rating : 6. 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Transformers earned WW Gross, over 1.1 billion IMDB rating 5.6/10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Godfather: WW Gross was 246 Million but with a rating of 9.2/10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Shawshank Redemption: has the highest ranking on IMDB of 9.3/10…WW gross…..wait for it…less than 29 million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Why is that? Better marketing? Or is it just the times we live in where we have more movie-watchers this generation?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 would Shawshank Redemption and the Godfather do in this generation. We may never know.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what we do know is the fans love them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I extracted data from those types of films to provide Microsoft with the recipe for success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E93FF-8965-7546-9057-1620B8E2A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2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top 35 directors starting with the best at the top of the list.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list has only the top 35 because after Roger </a:t>
            </a:r>
            <a:r>
              <a:rPr lang="en-US" dirty="0" err="1"/>
              <a:t>Allers</a:t>
            </a:r>
            <a:r>
              <a:rPr lang="en-US" dirty="0"/>
              <a:t>, the list continues with 8.5 ratings and below, and we want the best of the best to direct our film.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Frank Darabont is at the top of the list with a 9.3 rating and we see him again, ¾ of the way down with a 8.6 rating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According to the  graph, we also see Christopher Nolan multiple times, Steven Spielberg, Francis Ford Coppola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suggest going with a director that frequents the top of the list multiple times with a high rating.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E93FF-8965-7546-9057-1620B8E2A7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9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Here, we are looking at the Movie Certifications.  A certification is either Rated R, PG-13, PG,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According to the chart, of the top 250 films, the bulk of the data base shows that most films had a Rated R Movie Certification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E93FF-8965-7546-9057-1620B8E2A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3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Movie Rating/certification along the bottom of the graph</a:t>
            </a:r>
          </a:p>
          <a:p>
            <a:r>
              <a:rPr lang="en-US" dirty="0"/>
              <a:t>IMDB Rating along the side of the graph</a:t>
            </a:r>
          </a:p>
          <a:p>
            <a:r>
              <a:rPr lang="en-US" dirty="0"/>
              <a:t>For the quantity of films per movie-ratings that we saw in the previous graph, this graph shows each film being plotted to its </a:t>
            </a:r>
            <a:r>
              <a:rPr lang="en-US" dirty="0" err="1"/>
              <a:t>repective</a:t>
            </a:r>
            <a:r>
              <a:rPr lang="en-US" dirty="0"/>
              <a:t> IMDB rating</a:t>
            </a:r>
          </a:p>
          <a:p>
            <a:r>
              <a:rPr lang="en-US" dirty="0"/>
              <a:t>Looking at Rated R films, we can see the min. rating is 8.0 and the maximum is 9.3 – and the bulk of the films between 8.1 and 8.6. </a:t>
            </a:r>
          </a:p>
          <a:p>
            <a:r>
              <a:rPr lang="en-US" dirty="0"/>
              <a:t>PG films the bulk is between 8.1 and 8.4 with the max 8.7</a:t>
            </a:r>
          </a:p>
          <a:p>
            <a:r>
              <a:rPr lang="en-US" dirty="0"/>
              <a:t>Not-Rated films 8.1 and 8.3</a:t>
            </a:r>
          </a:p>
          <a:p>
            <a:r>
              <a:rPr lang="en-US" dirty="0"/>
              <a:t>And Pg-13 is scattered from 8.1 to 8.4. </a:t>
            </a:r>
          </a:p>
          <a:p>
            <a:r>
              <a:rPr lang="en-US" dirty="0"/>
              <a:t>According to our data, the quantity of our films are Rated R films and the bulk of IMDB ratings sit between 8.1 and 8.6 and is the only movie-certificate to potentially hit over 9.0.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E93FF-8965-7546-9057-1620B8E2A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8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Movies can be classified as multiple genres. So for example; if a movie is Drama/Crime/Sport…then that particular movie falls within those 3 categories.</a:t>
            </a:r>
          </a:p>
          <a:p>
            <a:r>
              <a:rPr lang="en-US" dirty="0"/>
              <a:t>As we can see, most films from our data base has a drama aspect in their film– followed by adventure and crime. </a:t>
            </a:r>
          </a:p>
          <a:p>
            <a:r>
              <a:rPr lang="en-US" dirty="0"/>
              <a:t>Also according to the graph, we can see that there is a huge drop off after Romance films – </a:t>
            </a:r>
          </a:p>
          <a:p>
            <a:r>
              <a:rPr lang="en-US" dirty="0"/>
              <a:t>with Sport/western/horror/film-noir/music/musical see less than 10 films per genre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E93FF-8965-7546-9057-1620B8E2A7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73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Remember, we are focusing on what the fans want! And if we focus on what the fans want, the film will be a hit at the box office.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E93FF-8965-7546-9057-1620B8E2A7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8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8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0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9749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72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7958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26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30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6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8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5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121A-5997-2F4C-A415-52B624D0B57F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543C53-E06C-4D40-A617-A897C0054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4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05DE-E79B-6A4E-8EAE-E53266A67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Data Analysis on the Film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50CB5-BFCF-2B45-AD41-6BF1643CE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Helvetica" pitchFamily="2" charset="0"/>
                <a:ea typeface="Ayuthaya" pitchFamily="2" charset="-34"/>
                <a:cs typeface="Ayuthaya" pitchFamily="2" charset="-34"/>
              </a:rPr>
              <a:t>BY HITEN PATEL 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C5F758-6B1F-9B4D-8F34-B44B0A8D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4963"/>
            <a:ext cx="1443037" cy="14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8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05DE-E79B-6A4E-8EAE-E53266A67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037" y="2404534"/>
            <a:ext cx="7830966" cy="1646302"/>
          </a:xfrm>
          <a:noFill/>
        </p:spPr>
        <p:txBody>
          <a:bodyPr/>
          <a:lstStyle/>
          <a:p>
            <a:r>
              <a:rPr lang="en-US" sz="4800" dirty="0">
                <a:latin typeface="Helvetica" pitchFamily="2" charset="0"/>
              </a:rPr>
              <a:t>THANK YOU, MICROSOFT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50CB5-BFCF-2B45-AD41-6BF1643CE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Helvetica" pitchFamily="2" charset="0"/>
                <a:ea typeface="Ayuthaya" pitchFamily="2" charset="-34"/>
                <a:cs typeface="Ayuthaya" pitchFamily="2" charset="-34"/>
              </a:rPr>
              <a:t>BY HITEN PATEL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280ECE-B765-4D47-BDC2-1E86BE934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80" y="3931281"/>
            <a:ext cx="2926719" cy="29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9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280ECE-B765-4D47-BDC2-1E86BE93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4963"/>
            <a:ext cx="1443037" cy="1443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FF56C2-4EBB-8941-879B-E2644955D598}"/>
              </a:ext>
            </a:extLst>
          </p:cNvPr>
          <p:cNvSpPr txBox="1"/>
          <p:nvPr/>
        </p:nvSpPr>
        <p:spPr>
          <a:xfrm>
            <a:off x="1683657" y="595086"/>
            <a:ext cx="7373257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Methodology 					2 min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Proposal #1						1 min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</a:rPr>
              <a:t>Proposal</a:t>
            </a:r>
            <a:r>
              <a:rPr lang="en-US" sz="2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#2						1 min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</a:rPr>
              <a:t>Proposal</a:t>
            </a:r>
            <a:r>
              <a:rPr lang="en-US" sz="2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#3						1 min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Review Proposals	 </a:t>
            </a:r>
            <a:r>
              <a:rPr lang="en-US" sz="2200" dirty="0">
                <a:solidFill>
                  <a:schemeClr val="accent1"/>
                </a:solidFill>
              </a:rPr>
              <a:t>	 </a:t>
            </a:r>
            <a:r>
              <a:rPr lang="en-US" sz="2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			1 min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Back to the Future Plans				1 min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8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05DE-E79B-6A4E-8EAE-E53266A67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296" y="140306"/>
            <a:ext cx="7753047" cy="1325637"/>
          </a:xfrm>
          <a:noFill/>
        </p:spPr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280ECE-B765-4D47-BDC2-1E86BE93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4963"/>
            <a:ext cx="1443037" cy="1443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044C07-18DD-924A-AF32-C5106352FC49}"/>
              </a:ext>
            </a:extLst>
          </p:cNvPr>
          <p:cNvSpPr txBox="1"/>
          <p:nvPr/>
        </p:nvSpPr>
        <p:spPr>
          <a:xfrm>
            <a:off x="1231296" y="1465943"/>
            <a:ext cx="801430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IMDBs Top 250 Films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Ratings are calculated by a combination of fans and critics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Focus on what the fans love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Don’t focus on the Box Office Numbers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Alice in Wonderland (2010)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Transformers: Age of Extinction (2014)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The Godfather (1972)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The Shawshank Redemption (1994)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650CB5-BFCF-2B45-AD41-6BF1643CE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037" y="5761102"/>
            <a:ext cx="7766936" cy="872174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Proposal #1: Hire either Frank Darabont, Christopher Nolan, </a:t>
            </a:r>
            <a:b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</a:b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Steven Spielberg or Francis Ford Coppola as your director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280ECE-B765-4D47-BDC2-1E86BE93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4963"/>
            <a:ext cx="1443037" cy="1443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B22094-158C-4B47-833B-83F91D924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26" y="139484"/>
            <a:ext cx="8956729" cy="553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280ECE-B765-4D47-BDC2-1E86BE93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4963"/>
            <a:ext cx="1443037" cy="1443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EC8E6-7A92-934B-BC50-00A1CA0D0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95" y="205315"/>
            <a:ext cx="8229600" cy="593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280ECE-B765-4D47-BDC2-1E86BE93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4963"/>
            <a:ext cx="1443037" cy="1443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91B410-C793-9744-8945-EFEFAA677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27" y="103233"/>
            <a:ext cx="8880529" cy="5708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75995-5F86-F048-A9C9-5FDFB01E72CB}"/>
              </a:ext>
            </a:extLst>
          </p:cNvPr>
          <p:cNvSpPr txBox="1"/>
          <p:nvPr/>
        </p:nvSpPr>
        <p:spPr>
          <a:xfrm>
            <a:off x="1642820" y="5811864"/>
            <a:ext cx="695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Proposal #2: The film needs to be classified as a Rated-R </a:t>
            </a:r>
            <a:br>
              <a:rPr lang="en-US" dirty="0">
                <a:solidFill>
                  <a:schemeClr val="accent1"/>
                </a:solidFill>
                <a:latin typeface="Helvetica" pitchFamily="2" charset="0"/>
              </a:rPr>
            </a:b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Movie Certificate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7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280ECE-B765-4D47-BDC2-1E86BE93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4963"/>
            <a:ext cx="1443037" cy="1443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75CB32-7E6E-C94A-93AA-7BBDC05A642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C7250-D789-FC42-897D-0A14CD606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38" y="0"/>
            <a:ext cx="8849532" cy="5715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65664-BA71-4C4E-A54A-468ED5546576}"/>
              </a:ext>
            </a:extLst>
          </p:cNvPr>
          <p:cNvSpPr txBox="1"/>
          <p:nvPr/>
        </p:nvSpPr>
        <p:spPr>
          <a:xfrm>
            <a:off x="1596325" y="5715969"/>
            <a:ext cx="7826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Proposal #3: The film needs to be a Drama combined with Adventure and/or Crime.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05DE-E79B-6A4E-8EAE-E53266A67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6801" y="0"/>
            <a:ext cx="5581401" cy="1146629"/>
          </a:xfrm>
          <a:noFill/>
        </p:spPr>
        <p:txBody>
          <a:bodyPr/>
          <a:lstStyle/>
          <a:p>
            <a:r>
              <a:rPr lang="en-US" sz="4800" b="1" u="sng" dirty="0">
                <a:latin typeface="Helvetica" pitchFamily="2" charset="0"/>
              </a:rPr>
              <a:t>Review Proposals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280ECE-B765-4D47-BDC2-1E86BE93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4963"/>
            <a:ext cx="1443037" cy="1443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8B739A-D818-6E49-B848-4DAF27373744}"/>
              </a:ext>
            </a:extLst>
          </p:cNvPr>
          <p:cNvSpPr txBox="1"/>
          <p:nvPr/>
        </p:nvSpPr>
        <p:spPr>
          <a:xfrm>
            <a:off x="1443037" y="1451429"/>
            <a:ext cx="768644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itchFamily="2" charset="0"/>
              </a:rPr>
              <a:t>Proposal #1: Hire either Frank Darabont, Christopher Nolan, </a:t>
            </a:r>
            <a:br>
              <a:rPr lang="en-US" sz="2000" dirty="0">
                <a:solidFill>
                  <a:schemeClr val="accent1"/>
                </a:solidFill>
                <a:latin typeface="Helvetica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Helvetica" pitchFamily="2" charset="0"/>
              </a:rPr>
              <a:t>Steven Spielberg or Francis Ford Coppola as your director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itchFamily="2" charset="0"/>
              </a:rPr>
              <a:t>Proposal #2: The film needs to be classified as a Rated-R </a:t>
            </a:r>
            <a:br>
              <a:rPr lang="en-US" sz="2000" dirty="0">
                <a:solidFill>
                  <a:schemeClr val="accent1"/>
                </a:solidFill>
                <a:latin typeface="Helvetica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Helvetica" pitchFamily="2" charset="0"/>
              </a:rPr>
              <a:t>Movie Certificate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itchFamily="2" charset="0"/>
              </a:rPr>
              <a:t>Proposal #3: The film needs to be a Drama combined with Adventure and/or Crime.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13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280ECE-B765-4D47-BDC2-1E86BE934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4963"/>
            <a:ext cx="1443037" cy="1443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EB605-149E-8F45-B4C0-83A3BE510B07}"/>
              </a:ext>
            </a:extLst>
          </p:cNvPr>
          <p:cNvSpPr txBox="1"/>
          <p:nvPr/>
        </p:nvSpPr>
        <p:spPr>
          <a:xfrm>
            <a:off x="1262743" y="319314"/>
            <a:ext cx="793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Back to the Future</a:t>
            </a:r>
            <a:r>
              <a:rPr lang="en-US" b="1" u="sng" dirty="0">
                <a:solidFill>
                  <a:schemeClr val="accent1"/>
                </a:solidFill>
              </a:rPr>
              <a:t> </a:t>
            </a:r>
            <a:r>
              <a:rPr lang="en-US" sz="4800" b="1" u="sng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Plans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6175F-21D0-BB45-B857-F88512E8B687}"/>
              </a:ext>
            </a:extLst>
          </p:cNvPr>
          <p:cNvSpPr txBox="1"/>
          <p:nvPr/>
        </p:nvSpPr>
        <p:spPr>
          <a:xfrm>
            <a:off x="1443037" y="1393371"/>
            <a:ext cx="7860620" cy="373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Analyze the best writers to hire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Analyze which types of films (genres) are more likely to win an Academy Award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rPr>
              <a:t>Analyze what’s the best go-to-market strategy (Theaters, Netflix, Hulu, HBO) and when to hit the market(summer, winter, holidays)</a:t>
            </a:r>
          </a:p>
        </p:txBody>
      </p:sp>
    </p:spTree>
    <p:extLst>
      <p:ext uri="{BB962C8B-B14F-4D97-AF65-F5344CB8AC3E}">
        <p14:creationId xmlns:p14="http://schemas.microsoft.com/office/powerpoint/2010/main" val="23361185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{0595A268-F6ED-1248-AF84-A42096A595BC}tf10001060</Template>
  <TotalTime>3405</TotalTime>
  <Words>931</Words>
  <Application>Microsoft Macintosh PowerPoint</Application>
  <PresentationFormat>Widescreen</PresentationFormat>
  <Paragraphs>80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Ayuthaya</vt:lpstr>
      <vt:lpstr>Calibri</vt:lpstr>
      <vt:lpstr>Helvetica</vt:lpstr>
      <vt:lpstr>Trebuchet MS</vt:lpstr>
      <vt:lpstr>Wingdings 3</vt:lpstr>
      <vt:lpstr>Facet</vt:lpstr>
      <vt:lpstr>Data Analysis on the Film Industry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Review Proposals </vt:lpstr>
      <vt:lpstr>PowerPoint Presentation</vt:lpstr>
      <vt:lpstr>THANK YOU, MICROSOFT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</cp:revision>
  <dcterms:created xsi:type="dcterms:W3CDTF">2020-08-04T03:18:04Z</dcterms:created>
  <dcterms:modified xsi:type="dcterms:W3CDTF">2020-08-07T01:28:27Z</dcterms:modified>
</cp:coreProperties>
</file>